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1867F-B5E8-40D1-BE29-097777DF98E7}" type="datetimeFigureOut">
              <a:rPr lang="cs-CZ" smtClean="0"/>
              <a:t>12.1.2017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937E-B134-437D-AA70-DCF7998838B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5/5e/Coir_40x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0/03/Meuble_h%C3%AAtre_arrach%C3%A9_au_naturel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0/03/Meuble_h%C3%AAtre_arrach%C3%A9_au_naturel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0/03/Meuble_h%C3%AAtre_arrach%C3%A9_au_naturel.sv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Stavba rostlin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</a:p>
          <a:p>
            <a:endParaRPr lang="cs-CZ" dirty="0"/>
          </a:p>
          <a:p>
            <a:r>
              <a:rPr lang="cs-CZ" dirty="0" smtClean="0"/>
              <a:t>Autor: Pavel Žižka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rostliny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329114" cy="4525963"/>
          </a:xfrm>
        </p:spPr>
        <p:txBody>
          <a:bodyPr/>
          <a:lstStyle/>
          <a:p>
            <a:r>
              <a:rPr lang="cs-CZ" dirty="0" smtClean="0"/>
              <a:t>Pletiva (rostlinné tkáně) &gt; rostlinné orgány &gt; tělo rostliny.</a:t>
            </a:r>
          </a:p>
          <a:p>
            <a:pPr>
              <a:buNone/>
            </a:pPr>
            <a:r>
              <a:rPr lang="cs-CZ" dirty="0" smtClean="0"/>
              <a:t>					1.</a:t>
            </a:r>
            <a:endParaRPr lang="cs-CZ" dirty="0"/>
          </a:p>
          <a:p>
            <a:r>
              <a:rPr lang="cs-CZ" dirty="0" smtClean="0"/>
              <a:t>Opakování: Co je to pletivo?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Soubor buněk stejného tvaru a funkce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2051" name="Picture 3" descr="File:Coir 40x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02" y="3571876"/>
            <a:ext cx="4381498" cy="3286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pletiv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Vodivé</a:t>
            </a:r>
          </a:p>
          <a:p>
            <a:pPr lvl="1"/>
            <a:r>
              <a:rPr lang="cs-CZ" dirty="0" smtClean="0"/>
              <a:t>Umožňuje rozvádění látek po těle rostliny.</a:t>
            </a:r>
          </a:p>
          <a:p>
            <a:r>
              <a:rPr lang="cs-CZ" dirty="0" smtClean="0"/>
              <a:t>Krycí</a:t>
            </a:r>
          </a:p>
          <a:p>
            <a:pPr lvl="1"/>
            <a:r>
              <a:rPr lang="cs-CZ" dirty="0" smtClean="0"/>
              <a:t>Kryje povrch rostlinného těla.</a:t>
            </a:r>
          </a:p>
          <a:p>
            <a:r>
              <a:rPr lang="cs-CZ" dirty="0" smtClean="0"/>
              <a:t>Zásobní</a:t>
            </a:r>
          </a:p>
          <a:p>
            <a:pPr lvl="1"/>
            <a:r>
              <a:rPr lang="cs-CZ" dirty="0" smtClean="0"/>
              <a:t>Ukládá do sebe zásobní látky, vodu atd.</a:t>
            </a:r>
          </a:p>
          <a:p>
            <a:r>
              <a:rPr lang="cs-CZ" dirty="0" smtClean="0"/>
              <a:t>Podpůrné</a:t>
            </a:r>
          </a:p>
          <a:p>
            <a:pPr lvl="1"/>
            <a:r>
              <a:rPr lang="cs-CZ" dirty="0" smtClean="0"/>
              <a:t>Tvoří oporu rostlině.</a:t>
            </a:r>
          </a:p>
          <a:p>
            <a:r>
              <a:rPr lang="cs-CZ" dirty="0" smtClean="0"/>
              <a:t>Dělivé</a:t>
            </a:r>
          </a:p>
          <a:p>
            <a:pPr lvl="1"/>
            <a:r>
              <a:rPr lang="cs-CZ" dirty="0" smtClean="0"/>
              <a:t>Tvořením nových buněk umožňuje růst rostliny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části rostliny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Nadzemní část					    2.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Podzemní část</a:t>
            </a:r>
            <a:endParaRPr lang="cs-CZ" dirty="0"/>
          </a:p>
        </p:txBody>
      </p:sp>
      <p:pic>
        <p:nvPicPr>
          <p:cNvPr id="16387" name="Picture 3" descr="File:Meuble hêtre arraché au naturel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0" y="1214422"/>
            <a:ext cx="4286250" cy="5124451"/>
          </a:xfrm>
          <a:prstGeom prst="rect">
            <a:avLst/>
          </a:prstGeom>
          <a:noFill/>
        </p:spPr>
      </p:pic>
      <p:cxnSp>
        <p:nvCxnSpPr>
          <p:cNvPr id="6" name="Přímá spojovací šipka 5"/>
          <p:cNvCxnSpPr/>
          <p:nvPr/>
        </p:nvCxnSpPr>
        <p:spPr>
          <a:xfrm>
            <a:off x="3428992" y="1928802"/>
            <a:ext cx="192882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214678" y="4214818"/>
            <a:ext cx="250033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Podzemní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Kořen				2.</a:t>
            </a:r>
          </a:p>
          <a:p>
            <a:r>
              <a:rPr lang="cs-CZ" dirty="0" smtClean="0"/>
              <a:t>Oddenek</a:t>
            </a:r>
          </a:p>
          <a:p>
            <a:r>
              <a:rPr lang="cs-CZ" dirty="0" smtClean="0"/>
              <a:t>Hlízy</a:t>
            </a:r>
            <a:endParaRPr lang="cs-CZ" dirty="0"/>
          </a:p>
        </p:txBody>
      </p:sp>
      <p:pic>
        <p:nvPicPr>
          <p:cNvPr id="4" name="Picture 3" descr="File:Meuble hêtre arraché au naturel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0" y="1214422"/>
            <a:ext cx="4286250" cy="5124451"/>
          </a:xfrm>
          <a:prstGeom prst="rect">
            <a:avLst/>
          </a:prstGeom>
          <a:noFill/>
        </p:spPr>
      </p:pic>
      <p:cxnSp>
        <p:nvCxnSpPr>
          <p:cNvPr id="6" name="Přímá spojovací šipka 5"/>
          <p:cNvCxnSpPr/>
          <p:nvPr/>
        </p:nvCxnSpPr>
        <p:spPr>
          <a:xfrm>
            <a:off x="1857356" y="1928802"/>
            <a:ext cx="4929222" cy="3857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Nadzemní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Stonek</a:t>
            </a:r>
          </a:p>
          <a:p>
            <a:r>
              <a:rPr lang="cs-CZ" dirty="0" smtClean="0"/>
              <a:t>List</a:t>
            </a:r>
          </a:p>
          <a:p>
            <a:r>
              <a:rPr lang="cs-CZ" dirty="0" smtClean="0"/>
              <a:t>Květ</a:t>
            </a:r>
          </a:p>
          <a:p>
            <a:r>
              <a:rPr lang="cs-CZ" dirty="0" smtClean="0"/>
              <a:t>Plod</a:t>
            </a:r>
          </a:p>
          <a:p>
            <a:endParaRPr lang="cs-CZ" dirty="0"/>
          </a:p>
        </p:txBody>
      </p:sp>
      <p:pic>
        <p:nvPicPr>
          <p:cNvPr id="4" name="Picture 3" descr="File:Meuble hêtre arraché au naturel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0" y="1214422"/>
            <a:ext cx="4286250" cy="5124451"/>
          </a:xfrm>
          <a:prstGeom prst="rect">
            <a:avLst/>
          </a:prstGeom>
          <a:noFill/>
        </p:spPr>
      </p:pic>
      <p:cxnSp>
        <p:nvCxnSpPr>
          <p:cNvPr id="6" name="Přímá spojovací šipka 5"/>
          <p:cNvCxnSpPr/>
          <p:nvPr/>
        </p:nvCxnSpPr>
        <p:spPr>
          <a:xfrm>
            <a:off x="2143108" y="1928802"/>
            <a:ext cx="4786346" cy="28575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1428728" y="2500306"/>
            <a:ext cx="385765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DOWLMAN</a:t>
            </a:r>
            <a:r>
              <a:rPr lang="en-US" dirty="0" smtClean="0"/>
              <a:t>, </a:t>
            </a:r>
            <a:r>
              <a:rPr lang="cs-CZ" dirty="0" smtClean="0"/>
              <a:t>Edward</a:t>
            </a:r>
            <a:r>
              <a:rPr lang="en-US" dirty="0" smtClean="0"/>
              <a:t>. </a:t>
            </a:r>
            <a:r>
              <a:rPr lang="cs-CZ" dirty="0" err="1" smtClean="0"/>
              <a:t>Wikimedia.org</a:t>
            </a:r>
            <a:r>
              <a:rPr lang="en-US" dirty="0" smtClean="0"/>
              <a:t>: File:Coir_40x.JPG </a:t>
            </a:r>
            <a:r>
              <a:rPr lang="en-US" dirty="0"/>
              <a:t>[online]. </a:t>
            </a:r>
            <a:r>
              <a:rPr lang="en-US" dirty="0" smtClean="0"/>
              <a:t>20</a:t>
            </a:r>
            <a:r>
              <a:rPr lang="cs-CZ" dirty="0" smtClean="0"/>
              <a:t>06</a:t>
            </a:r>
            <a:r>
              <a:rPr lang="en-US" dirty="0" smtClean="0"/>
              <a:t> </a:t>
            </a:r>
            <a:r>
              <a:rPr lang="en-US" dirty="0"/>
              <a:t>[cit. </a:t>
            </a:r>
            <a:r>
              <a:rPr lang="en-US" dirty="0" smtClean="0"/>
              <a:t>20</a:t>
            </a:r>
            <a:r>
              <a:rPr lang="cs-CZ" dirty="0" smtClean="0"/>
              <a:t>1</a:t>
            </a:r>
            <a:r>
              <a:rPr lang="cs-CZ" dirty="0"/>
              <a:t>3</a:t>
            </a:r>
            <a:r>
              <a:rPr lang="en-US" dirty="0" smtClean="0"/>
              <a:t>-</a:t>
            </a:r>
            <a:r>
              <a:rPr lang="cs-CZ" dirty="0" smtClean="0"/>
              <a:t>0</a:t>
            </a:r>
            <a:r>
              <a:rPr lang="en-US" dirty="0" smtClean="0"/>
              <a:t>2-2</a:t>
            </a:r>
            <a:r>
              <a:rPr lang="cs-CZ" dirty="0" smtClean="0"/>
              <a:t>0</a:t>
            </a:r>
            <a:r>
              <a:rPr lang="en-US" dirty="0" smtClean="0"/>
              <a:t>]. </a:t>
            </a:r>
            <a:r>
              <a:rPr lang="en-US" dirty="0" err="1"/>
              <a:t>Dostupný</a:t>
            </a:r>
            <a:r>
              <a:rPr lang="en-US" dirty="0"/>
              <a:t> pod </a:t>
            </a:r>
            <a:r>
              <a:rPr lang="en-US" dirty="0" err="1"/>
              <a:t>licencí</a:t>
            </a:r>
            <a:r>
              <a:rPr lang="en-US" dirty="0"/>
              <a:t> </a:t>
            </a:r>
            <a:r>
              <a:rPr lang="cs-CZ" dirty="0" smtClean="0"/>
              <a:t>public </a:t>
            </a:r>
            <a:r>
              <a:rPr lang="cs-CZ" dirty="0" err="1" smtClean="0"/>
              <a:t>domain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cs-CZ" dirty="0" smtClean="0"/>
              <a:t>WWW</a:t>
            </a:r>
            <a:r>
              <a:rPr lang="cs-CZ" dirty="0"/>
              <a:t>: &lt; </a:t>
            </a:r>
            <a:r>
              <a:rPr lang="cs-CZ" dirty="0" smtClean="0"/>
              <a:t>http://commons.wikimedia.org/wiki/File:Coir_40x.JPG&gt;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SALOME, Henry</a:t>
            </a:r>
            <a:r>
              <a:rPr lang="en-US" dirty="0" smtClean="0"/>
              <a:t>. </a:t>
            </a:r>
            <a:r>
              <a:rPr lang="cs-CZ" dirty="0" err="1" smtClean="0"/>
              <a:t>Wikimedia.org</a:t>
            </a:r>
            <a:r>
              <a:rPr lang="en-US" dirty="0" smtClean="0"/>
              <a:t>: File:Meuble_hêtre_arraché_au_naturel.svg [online]. 20</a:t>
            </a:r>
            <a:r>
              <a:rPr lang="cs-CZ" dirty="0" smtClean="0"/>
              <a:t>09</a:t>
            </a:r>
            <a:r>
              <a:rPr lang="en-US" dirty="0" smtClean="0"/>
              <a:t> [cit. 20</a:t>
            </a:r>
            <a:r>
              <a:rPr lang="cs-CZ" dirty="0" smtClean="0"/>
              <a:t>13</a:t>
            </a:r>
            <a:r>
              <a:rPr lang="en-US" dirty="0" smtClean="0"/>
              <a:t>-</a:t>
            </a:r>
            <a:r>
              <a:rPr lang="cs-CZ" dirty="0" smtClean="0"/>
              <a:t>0</a:t>
            </a:r>
            <a:r>
              <a:rPr lang="en-US" dirty="0" smtClean="0"/>
              <a:t>2-2</a:t>
            </a:r>
            <a:r>
              <a:rPr lang="cs-CZ" dirty="0" smtClean="0"/>
              <a:t>0</a:t>
            </a:r>
            <a:r>
              <a:rPr lang="en-US" dirty="0" smtClean="0"/>
              <a:t>]. </a:t>
            </a:r>
            <a:r>
              <a:rPr lang="en-US" dirty="0" err="1" smtClean="0"/>
              <a:t>Dostupný</a:t>
            </a:r>
            <a:r>
              <a:rPr lang="en-US" dirty="0" smtClean="0"/>
              <a:t> pod </a:t>
            </a:r>
            <a:r>
              <a:rPr lang="en-US" dirty="0" err="1" smtClean="0"/>
              <a:t>licencí</a:t>
            </a:r>
            <a:r>
              <a:rPr lang="en-US" dirty="0" smtClean="0"/>
              <a:t>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cs-CZ" dirty="0" smtClean="0"/>
              <a:t>WWW: &lt; http://commons.wikimedia.org/wiki/File:Meuble_hêtre_arraché_au_naturel.svg&gt; 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145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Stavba rostlin</vt:lpstr>
      <vt:lpstr>Stavba rostliny</vt:lpstr>
      <vt:lpstr>Typy pletiv</vt:lpstr>
      <vt:lpstr>Hlavní části rostliny</vt:lpstr>
      <vt:lpstr>Podzemní část</vt:lpstr>
      <vt:lpstr>Nadzemní část</vt:lpstr>
      <vt:lpstr>Zdroje obrázků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Stavba rostlin</dc:title>
  <dc:creator>Vasiczeek</dc:creator>
  <cp:lastModifiedBy>Žižka Pavel</cp:lastModifiedBy>
  <cp:revision>7</cp:revision>
  <dcterms:created xsi:type="dcterms:W3CDTF">2013-02-19T15:43:59Z</dcterms:created>
  <dcterms:modified xsi:type="dcterms:W3CDTF">2017-01-12T09:26:09Z</dcterms:modified>
</cp:coreProperties>
</file>